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80" r:id="rId9"/>
    <p:sldId id="281" r:id="rId10"/>
    <p:sldId id="282" r:id="rId11"/>
    <p:sldId id="283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3F9EFF-83F5-4752-9EF8-1C8681C89D8C}" type="datetimeFigureOut">
              <a:rPr lang="en-US" smtClean="0"/>
              <a:t>1/22/2015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40E76E-D38D-44D8-B220-D666DD7F21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3708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APHIS was very receptive to the idea of</a:t>
            </a:r>
            <a:r>
              <a:rPr lang="en-US" baseline="0" dirty="0" smtClean="0"/>
              <a:t> a seed summit to work more closely with the seed industry to find workable solution to seed phytosanitary issues.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49B911-70DA-43E0-B9D4-D274813EC1A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280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ASTA and Iowa State University just submitted a proposal for Farm Bill Funding ($240K) to set up this pilot. A workshop on this pilot is being organized to</a:t>
            </a:r>
            <a:r>
              <a:rPr lang="en-US" baseline="0" dirty="0" smtClean="0"/>
              <a:t> be held in Tampa January 28, the day after the ASTA Vegetable and Flower Convention.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9D8B16-5DF0-47C6-817D-048B1191DD1D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1546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2" y="0"/>
            <a:ext cx="9134515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B3D60-1451-4FC4-A186-1313BADADB68}" type="datetimeFigureOut">
              <a:rPr lang="en-US" smtClean="0"/>
              <a:t>1/22/2015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1AE13-C113-4BAC-B927-EB98F25DE7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8258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B3D60-1451-4FC4-A186-1313BADADB68}" type="datetimeFigureOut">
              <a:rPr lang="en-US" smtClean="0"/>
              <a:t>1/22/2015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1AE13-C113-4BAC-B927-EB98F25DE7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250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B3D60-1451-4FC4-A186-1313BADADB68}" type="datetimeFigureOut">
              <a:rPr lang="en-US" smtClean="0"/>
              <a:t>1/22/2015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1AE13-C113-4BAC-B927-EB98F25DE7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7312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B3D60-1451-4FC4-A186-1313BADADB68}" type="datetimeFigureOut">
              <a:rPr lang="en-US" smtClean="0"/>
              <a:t>1/22/2015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1AE13-C113-4BAC-B927-EB98F25DE7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7229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B3D60-1451-4FC4-A186-1313BADADB68}" type="datetimeFigureOut">
              <a:rPr lang="en-US" smtClean="0"/>
              <a:t>1/22/2015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1AE13-C113-4BAC-B927-EB98F25DE7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7777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B3D60-1451-4FC4-A186-1313BADADB68}" type="datetimeFigureOut">
              <a:rPr lang="en-US" smtClean="0"/>
              <a:t>1/22/2015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1AE13-C113-4BAC-B927-EB98F25DE7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72258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B3D60-1451-4FC4-A186-1313BADADB68}" type="datetimeFigureOut">
              <a:rPr lang="en-US" smtClean="0"/>
              <a:t>1/22/2015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1AE13-C113-4BAC-B927-EB98F25DE7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26128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B3D60-1451-4FC4-A186-1313BADADB68}" type="datetimeFigureOut">
              <a:rPr lang="en-US" smtClean="0"/>
              <a:t>1/22/2015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1AE13-C113-4BAC-B927-EB98F25DE7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78750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B3D60-1451-4FC4-A186-1313BADADB68}" type="datetimeFigureOut">
              <a:rPr lang="en-US" smtClean="0"/>
              <a:t>1/22/2015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1AE13-C113-4BAC-B927-EB98F25DE7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90512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B3D60-1451-4FC4-A186-1313BADADB68}" type="datetimeFigureOut">
              <a:rPr lang="en-US" smtClean="0"/>
              <a:t>1/22/2015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1AE13-C113-4BAC-B927-EB98F25DE7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4922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B3D60-1451-4FC4-A186-1313BADADB68}" type="datetimeFigureOut">
              <a:rPr lang="en-US" smtClean="0"/>
              <a:t>1/22/2015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1AE13-C113-4BAC-B927-EB98F25DE7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1140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2" y="0"/>
            <a:ext cx="9134515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FB3D60-1451-4FC4-A186-1313BADADB68}" type="datetimeFigureOut">
              <a:rPr lang="en-US" smtClean="0"/>
              <a:t>1/22/2015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21AE13-C113-4BAC-B927-EB98F25DE7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353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Phytosanitary Issues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Emerging Issues Working Group</a:t>
            </a:r>
          </a:p>
          <a:p>
            <a:r>
              <a:rPr lang="en-US" dirty="0" smtClean="0"/>
              <a:t>Tampa, FL</a:t>
            </a:r>
          </a:p>
          <a:p>
            <a:r>
              <a:rPr lang="en-US" dirty="0" smtClean="0"/>
              <a:t>January 25, 2015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7799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Brazil Normative 36 </a:t>
            </a:r>
            <a:br>
              <a:rPr lang="en-US" b="1" dirty="0" smtClean="0"/>
            </a:br>
            <a:r>
              <a:rPr lang="en-US" b="1" dirty="0" smtClean="0"/>
              <a:t>(Now Ordinance 380)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New version of N-36, Ordinance 380, was released through WTO for comment (60 day)</a:t>
            </a:r>
          </a:p>
          <a:p>
            <a:r>
              <a:rPr lang="en-US" dirty="0" smtClean="0"/>
              <a:t>Comment period closes Feb 22; Brazil’s goal for entry into force is June 1, 2015</a:t>
            </a:r>
          </a:p>
          <a:p>
            <a:r>
              <a:rPr lang="en-US" dirty="0" smtClean="0"/>
              <a:t>Main changes from most recent version:</a:t>
            </a:r>
          </a:p>
          <a:p>
            <a:pPr lvl="1"/>
            <a:r>
              <a:rPr lang="en-US" dirty="0" smtClean="0"/>
              <a:t>Back to country annexes; more pests added</a:t>
            </a:r>
          </a:p>
          <a:p>
            <a:pPr lvl="1"/>
            <a:r>
              <a:rPr lang="en-US" dirty="0" smtClean="0"/>
              <a:t>Field inspection option for viruses/</a:t>
            </a:r>
            <a:r>
              <a:rPr lang="en-US" dirty="0" err="1" smtClean="0"/>
              <a:t>viroids</a:t>
            </a:r>
            <a:r>
              <a:rPr lang="en-US" dirty="0" smtClean="0"/>
              <a:t> removed</a:t>
            </a:r>
          </a:p>
          <a:p>
            <a:pPr lvl="1"/>
            <a:endParaRPr lang="en-US" dirty="0" smtClean="0"/>
          </a:p>
          <a:p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5014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Brazil Normative 36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APHIS/ASTA are preparing comments </a:t>
            </a:r>
          </a:p>
          <a:p>
            <a:pPr lvl="1"/>
            <a:r>
              <a:rPr lang="en-US" dirty="0" smtClean="0"/>
              <a:t>No indication that previous responses have been considered – technically unjustified pests are still on the new U.S. annex.  No acknowledgement  from MAPA that comments were even received</a:t>
            </a:r>
          </a:p>
          <a:p>
            <a:pPr lvl="1"/>
            <a:r>
              <a:rPr lang="en-US" dirty="0" smtClean="0"/>
              <a:t>APHIS (CPHST) is reviewing the annex and will provide its analysis to ASTA to review (by Feb 1)</a:t>
            </a:r>
          </a:p>
          <a:p>
            <a:pPr lvl="1"/>
            <a:r>
              <a:rPr lang="en-US" dirty="0" smtClean="0"/>
              <a:t>APHIS will share draft comments with ASTA for review/input (before Feb 10)</a:t>
            </a:r>
          </a:p>
          <a:p>
            <a:pPr lvl="1"/>
            <a:r>
              <a:rPr lang="en-US" dirty="0" smtClean="0"/>
              <a:t>Comments to be submitted in Portuguese</a:t>
            </a:r>
          </a:p>
          <a:p>
            <a:pPr lvl="1"/>
            <a:r>
              <a:rPr lang="en-US" dirty="0" smtClean="0"/>
              <a:t>ABRASEM has been very helpful!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0538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Brazil Normative 36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MAPA has sent the signal that a phase-in (up to 2 yr.) plan is being planned</a:t>
            </a:r>
          </a:p>
          <a:p>
            <a:r>
              <a:rPr lang="en-US" dirty="0" smtClean="0"/>
              <a:t>MAPA has indicated that initially there will be 100% retesting at POEs, but will reduce frequency based on test results</a:t>
            </a:r>
          </a:p>
          <a:p>
            <a:r>
              <a:rPr lang="en-US" dirty="0" smtClean="0"/>
              <a:t>Testing methods to be used may become a major issue </a:t>
            </a:r>
          </a:p>
          <a:p>
            <a:pPr lvl="1"/>
            <a:r>
              <a:rPr lang="en-US" dirty="0" smtClean="0"/>
              <a:t>For example, there are internationally recognized tests </a:t>
            </a:r>
            <a:r>
              <a:rPr lang="en-US" smtClean="0"/>
              <a:t>for only 4 viruses/</a:t>
            </a:r>
            <a:r>
              <a:rPr lang="en-US" dirty="0" err="1" smtClean="0"/>
              <a:t>viroids</a:t>
            </a:r>
            <a:r>
              <a:rPr lang="en-US" dirty="0" smtClean="0"/>
              <a:t> and many ELISA –based tests that are largely unproven for regulatory use</a:t>
            </a:r>
          </a:p>
          <a:p>
            <a:r>
              <a:rPr lang="en-US" dirty="0" smtClean="0"/>
              <a:t>ASTA continues to partner with ISF on this process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6227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Brazil Ordinance 59 (Seed For Research and Testing)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Brazil has been in the process of revising its rules for all types of </a:t>
            </a:r>
            <a:r>
              <a:rPr lang="en-US" dirty="0" err="1" smtClean="0"/>
              <a:t>germplasm</a:t>
            </a:r>
            <a:r>
              <a:rPr lang="en-US" dirty="0" smtClean="0"/>
              <a:t> (both plant and animal) for several years</a:t>
            </a:r>
          </a:p>
          <a:p>
            <a:pPr lvl="1"/>
            <a:r>
              <a:rPr lang="en-US" dirty="0" smtClean="0"/>
              <a:t>This process has been largely kept internal </a:t>
            </a:r>
          </a:p>
          <a:p>
            <a:r>
              <a:rPr lang="en-US" dirty="0" smtClean="0"/>
              <a:t>ASTA received a draft copy late last summer</a:t>
            </a:r>
          </a:p>
          <a:p>
            <a:r>
              <a:rPr lang="en-US" dirty="0" smtClean="0"/>
              <a:t>APHIS, although never officially notified, sent comments to MAPA</a:t>
            </a:r>
          </a:p>
          <a:p>
            <a:r>
              <a:rPr lang="en-US" dirty="0" smtClean="0"/>
              <a:t>Rule has apparently been finalized and is to become effective February 15</a:t>
            </a:r>
          </a:p>
          <a:p>
            <a:pPr marL="457200" lvl="1" indent="0">
              <a:buNone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9956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Brazil Ordinance 59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Major issues:</a:t>
            </a:r>
          </a:p>
          <a:p>
            <a:pPr lvl="1"/>
            <a:r>
              <a:rPr lang="en-US" dirty="0" smtClean="0"/>
              <a:t>Sample size and testing of small lots!</a:t>
            </a:r>
          </a:p>
          <a:p>
            <a:pPr lvl="1"/>
            <a:r>
              <a:rPr lang="en-US" dirty="0" smtClean="0"/>
              <a:t>Risk levels of seed appear not to be considered; e.g. seed for lab analysis vs. open field evaluation</a:t>
            </a:r>
          </a:p>
          <a:p>
            <a:pPr lvl="1"/>
            <a:r>
              <a:rPr lang="en-US" dirty="0" smtClean="0"/>
              <a:t>What is a seed lot? (one envelope of seed, or one carton with many envelopes?)</a:t>
            </a:r>
          </a:p>
          <a:p>
            <a:pPr lvl="1"/>
            <a:r>
              <a:rPr lang="en-US" dirty="0" smtClean="0"/>
              <a:t>Should conform to new draft international seed standard or perhaps wait until standard is adopted</a:t>
            </a: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9650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Brazil Ordinance 59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Major issues:</a:t>
            </a:r>
          </a:p>
          <a:p>
            <a:pPr lvl="1"/>
            <a:r>
              <a:rPr lang="en-US" dirty="0" smtClean="0"/>
              <a:t>Process and time involved for obtaining import permits appear excessive</a:t>
            </a:r>
          </a:p>
          <a:p>
            <a:pPr lvl="1"/>
            <a:r>
              <a:rPr lang="en-US" dirty="0" smtClean="0"/>
              <a:t>Nobody yet knows what will be in the final rule; there appears to be no more opportunity to impact the final rule</a:t>
            </a:r>
          </a:p>
          <a:p>
            <a:pPr lvl="1"/>
            <a:r>
              <a:rPr lang="en-US" dirty="0" smtClean="0"/>
              <a:t>Wait-and-see…..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876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New Chile Regulation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Chile has recently published an update of seed </a:t>
            </a:r>
            <a:r>
              <a:rPr lang="en-US" dirty="0" err="1" smtClean="0"/>
              <a:t>phyto</a:t>
            </a:r>
            <a:r>
              <a:rPr lang="en-US" dirty="0" smtClean="0"/>
              <a:t> import requirements which go into force Feb 15, 2015</a:t>
            </a:r>
          </a:p>
          <a:p>
            <a:r>
              <a:rPr lang="en-US" dirty="0" smtClean="0"/>
              <a:t>Applies to all trading partners</a:t>
            </a:r>
          </a:p>
          <a:p>
            <a:r>
              <a:rPr lang="en-US" dirty="0" smtClean="0"/>
              <a:t>Covers 49 plant (seed) species, 21 quarantine pests, 67 host/pest combinations</a:t>
            </a:r>
          </a:p>
          <a:p>
            <a:r>
              <a:rPr lang="en-US" dirty="0" smtClean="0"/>
              <a:t>Pests include pathogens plus several insect (</a:t>
            </a:r>
            <a:r>
              <a:rPr lang="en-US" dirty="0" err="1" smtClean="0"/>
              <a:t>Bruchid</a:t>
            </a:r>
            <a:r>
              <a:rPr lang="en-US" dirty="0" smtClean="0"/>
              <a:t>) species</a:t>
            </a:r>
          </a:p>
          <a:p>
            <a:r>
              <a:rPr lang="en-US" dirty="0" smtClean="0"/>
              <a:t>Fumigation required for insect pests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1689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New Chile Regulation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Pathogens requiring wither a field inspection </a:t>
            </a:r>
            <a:r>
              <a:rPr lang="en-US" b="1" dirty="0" smtClean="0"/>
              <a:t>or</a:t>
            </a:r>
            <a:r>
              <a:rPr lang="en-US" dirty="0" smtClean="0"/>
              <a:t> a treatment:</a:t>
            </a:r>
          </a:p>
          <a:p>
            <a:pPr lvl="1"/>
            <a:r>
              <a:rPr lang="en-US" dirty="0" err="1" smtClean="0"/>
              <a:t>Colletotrichum</a:t>
            </a:r>
            <a:r>
              <a:rPr lang="en-US" dirty="0" smtClean="0"/>
              <a:t> </a:t>
            </a:r>
            <a:r>
              <a:rPr lang="en-US" dirty="0" err="1" smtClean="0"/>
              <a:t>truncatum</a:t>
            </a:r>
            <a:endParaRPr lang="en-US" dirty="0" smtClean="0"/>
          </a:p>
          <a:p>
            <a:pPr lvl="1"/>
            <a:r>
              <a:rPr lang="en-US" dirty="0" err="1" smtClean="0"/>
              <a:t>Colletotrichum</a:t>
            </a:r>
            <a:r>
              <a:rPr lang="en-US" dirty="0" smtClean="0"/>
              <a:t> </a:t>
            </a:r>
            <a:r>
              <a:rPr lang="en-US" dirty="0" err="1" smtClean="0"/>
              <a:t>acutatum</a:t>
            </a:r>
            <a:endParaRPr lang="en-US" dirty="0" smtClean="0"/>
          </a:p>
          <a:p>
            <a:pPr lvl="1"/>
            <a:r>
              <a:rPr lang="en-US" dirty="0" err="1" smtClean="0"/>
              <a:t>Colletotrichum</a:t>
            </a:r>
            <a:r>
              <a:rPr lang="en-US" dirty="0" smtClean="0"/>
              <a:t> </a:t>
            </a:r>
            <a:r>
              <a:rPr lang="en-US" dirty="0" err="1" smtClean="0"/>
              <a:t>capsisi</a:t>
            </a:r>
            <a:endParaRPr lang="en-US" dirty="0" smtClean="0"/>
          </a:p>
          <a:p>
            <a:pPr lvl="1"/>
            <a:r>
              <a:rPr lang="en-US" dirty="0" err="1" smtClean="0"/>
              <a:t>Colletrtrichum</a:t>
            </a:r>
            <a:r>
              <a:rPr lang="en-US" dirty="0" smtClean="0"/>
              <a:t> </a:t>
            </a:r>
            <a:r>
              <a:rPr lang="en-US" dirty="0" err="1" smtClean="0"/>
              <a:t>orbiculare</a:t>
            </a:r>
            <a:endParaRPr lang="en-US" dirty="0" smtClean="0"/>
          </a:p>
          <a:p>
            <a:pPr lvl="1"/>
            <a:r>
              <a:rPr lang="en-US" dirty="0" err="1" smtClean="0"/>
              <a:t>Phoma</a:t>
            </a:r>
            <a:r>
              <a:rPr lang="en-US" dirty="0" smtClean="0"/>
              <a:t> </a:t>
            </a:r>
            <a:r>
              <a:rPr lang="en-US" dirty="0" err="1" smtClean="0"/>
              <a:t>apiicola</a:t>
            </a:r>
            <a:endParaRPr lang="en-US" dirty="0" smtClean="0"/>
          </a:p>
          <a:p>
            <a:pPr lvl="1"/>
            <a:r>
              <a:rPr lang="en-US" dirty="0" err="1" smtClean="0"/>
              <a:t>Asochita</a:t>
            </a:r>
            <a:r>
              <a:rPr lang="en-US" dirty="0" smtClean="0"/>
              <a:t> </a:t>
            </a:r>
            <a:r>
              <a:rPr lang="en-US" dirty="0" err="1" smtClean="0"/>
              <a:t>rabiei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4045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New Chile Regulation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Pathogens requiring…”shipment comes from a nursery inspected </a:t>
            </a:r>
            <a:r>
              <a:rPr lang="en-US" b="1" dirty="0" smtClean="0"/>
              <a:t>and </a:t>
            </a:r>
            <a:r>
              <a:rPr lang="en-US" dirty="0" smtClean="0"/>
              <a:t>analyzed (specify diagnostic technique):</a:t>
            </a:r>
          </a:p>
          <a:p>
            <a:pPr lvl="1"/>
            <a:r>
              <a:rPr lang="en-US" dirty="0"/>
              <a:t> </a:t>
            </a:r>
            <a:r>
              <a:rPr lang="en-US" dirty="0" err="1" smtClean="0"/>
              <a:t>Xanthamonas</a:t>
            </a:r>
            <a:r>
              <a:rPr lang="en-US" dirty="0" smtClean="0"/>
              <a:t> </a:t>
            </a:r>
            <a:r>
              <a:rPr lang="en-US" dirty="0" err="1" smtClean="0"/>
              <a:t>campestris</a:t>
            </a:r>
            <a:r>
              <a:rPr lang="en-US" dirty="0" smtClean="0"/>
              <a:t> </a:t>
            </a:r>
            <a:r>
              <a:rPr lang="en-US" dirty="0" err="1" smtClean="0"/>
              <a:t>pv</a:t>
            </a:r>
            <a:r>
              <a:rPr lang="en-US" dirty="0" smtClean="0"/>
              <a:t> </a:t>
            </a:r>
            <a:r>
              <a:rPr lang="en-US" dirty="0" err="1" smtClean="0"/>
              <a:t>cucurbitae</a:t>
            </a:r>
            <a:endParaRPr lang="en-US" dirty="0" smtClean="0"/>
          </a:p>
          <a:p>
            <a:pPr lvl="1"/>
            <a:r>
              <a:rPr lang="en-US" dirty="0" err="1"/>
              <a:t>Xanthamonas</a:t>
            </a:r>
            <a:r>
              <a:rPr lang="en-US" dirty="0"/>
              <a:t> </a:t>
            </a:r>
            <a:r>
              <a:rPr lang="en-US" dirty="0" err="1"/>
              <a:t>hortorum</a:t>
            </a:r>
            <a:r>
              <a:rPr lang="en-US" dirty="0"/>
              <a:t> </a:t>
            </a:r>
            <a:r>
              <a:rPr lang="en-US" dirty="0" err="1"/>
              <a:t>pv</a:t>
            </a:r>
            <a:r>
              <a:rPr lang="en-US" dirty="0"/>
              <a:t> </a:t>
            </a:r>
            <a:r>
              <a:rPr lang="en-US" dirty="0" err="1" smtClean="0"/>
              <a:t>carotae</a:t>
            </a:r>
            <a:endParaRPr lang="en-US" dirty="0" smtClean="0"/>
          </a:p>
          <a:p>
            <a:pPr lvl="1"/>
            <a:r>
              <a:rPr lang="en-US" dirty="0" err="1" smtClean="0"/>
              <a:t>Pseudamonas</a:t>
            </a:r>
            <a:r>
              <a:rPr lang="en-US" dirty="0" smtClean="0"/>
              <a:t> </a:t>
            </a:r>
            <a:r>
              <a:rPr lang="en-US" dirty="0" err="1" smtClean="0"/>
              <a:t>syringae</a:t>
            </a:r>
            <a:r>
              <a:rPr lang="en-US" dirty="0" smtClean="0"/>
              <a:t> </a:t>
            </a:r>
            <a:r>
              <a:rPr lang="en-US" dirty="0" err="1" smtClean="0"/>
              <a:t>pv</a:t>
            </a:r>
            <a:r>
              <a:rPr lang="en-US" dirty="0" smtClean="0"/>
              <a:t> </a:t>
            </a:r>
            <a:r>
              <a:rPr lang="en-US" dirty="0" err="1" smtClean="0"/>
              <a:t>lachrimans</a:t>
            </a:r>
            <a:endParaRPr lang="en-US" dirty="0" smtClean="0"/>
          </a:p>
          <a:p>
            <a:pPr lvl="1"/>
            <a:r>
              <a:rPr lang="en-US" dirty="0" smtClean="0"/>
              <a:t>Pseudomonas </a:t>
            </a:r>
            <a:r>
              <a:rPr lang="en-US" dirty="0" err="1" smtClean="0"/>
              <a:t>syringae</a:t>
            </a:r>
            <a:r>
              <a:rPr lang="en-US" dirty="0" smtClean="0"/>
              <a:t> </a:t>
            </a:r>
            <a:r>
              <a:rPr lang="en-US" dirty="0" err="1" smtClean="0"/>
              <a:t>pv</a:t>
            </a:r>
            <a:r>
              <a:rPr lang="en-US" dirty="0" smtClean="0"/>
              <a:t> </a:t>
            </a:r>
            <a:r>
              <a:rPr lang="en-US" dirty="0" err="1" smtClean="0"/>
              <a:t>pisi</a:t>
            </a:r>
            <a:endParaRPr lang="en-US" dirty="0" smtClean="0"/>
          </a:p>
          <a:p>
            <a:pPr lvl="1"/>
            <a:r>
              <a:rPr lang="en-US" dirty="0" err="1" smtClean="0"/>
              <a:t>Curtobacterium</a:t>
            </a:r>
            <a:r>
              <a:rPr lang="en-US" dirty="0" smtClean="0"/>
              <a:t> </a:t>
            </a:r>
            <a:r>
              <a:rPr lang="en-US" dirty="0" err="1" smtClean="0"/>
              <a:t>floccumfaciens</a:t>
            </a:r>
            <a:r>
              <a:rPr lang="en-US" dirty="0" smtClean="0"/>
              <a:t> </a:t>
            </a:r>
            <a:r>
              <a:rPr lang="en-US" dirty="0" err="1" smtClean="0"/>
              <a:t>pv</a:t>
            </a:r>
            <a:r>
              <a:rPr lang="en-US" dirty="0" smtClean="0"/>
              <a:t> </a:t>
            </a:r>
            <a:r>
              <a:rPr lang="en-US" dirty="0" err="1" smtClean="0"/>
              <a:t>floccumfaciens</a:t>
            </a:r>
            <a:endParaRPr lang="en-US" dirty="0" smtClean="0"/>
          </a:p>
          <a:p>
            <a:pPr lvl="1"/>
            <a:r>
              <a:rPr lang="en-US" dirty="0" err="1" smtClean="0"/>
              <a:t>Arracacha</a:t>
            </a:r>
            <a:r>
              <a:rPr lang="en-US" dirty="0" smtClean="0"/>
              <a:t> virus 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0090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New Chile Regulation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Requirements for </a:t>
            </a:r>
            <a:r>
              <a:rPr lang="en-US" dirty="0" err="1" smtClean="0"/>
              <a:t>PSTVd</a:t>
            </a:r>
            <a:r>
              <a:rPr lang="en-US" dirty="0" smtClean="0"/>
              <a:t>:  Inspection and analysis </a:t>
            </a:r>
            <a:r>
              <a:rPr lang="en-US" b="1" dirty="0" smtClean="0"/>
              <a:t>or </a:t>
            </a:r>
            <a:r>
              <a:rPr lang="en-US" dirty="0" smtClean="0"/>
              <a:t>lab test</a:t>
            </a:r>
          </a:p>
          <a:p>
            <a:r>
              <a:rPr lang="en-US" dirty="0" smtClean="0"/>
              <a:t>The major problem is for pathogens requiring analysis of mother plant material (assuming this is what this requirement means)</a:t>
            </a:r>
          </a:p>
          <a:p>
            <a:r>
              <a:rPr lang="en-US" dirty="0" smtClean="0"/>
              <a:t>ANPROS has negotiated an agreement with SAG to also accept seed testing (Resolution 9425)</a:t>
            </a:r>
          </a:p>
          <a:p>
            <a:r>
              <a:rPr lang="en-US" dirty="0" smtClean="0"/>
              <a:t>APHIS is requesting SAG to remove the requirement for analysis of mother plant material</a:t>
            </a:r>
          </a:p>
          <a:p>
            <a:r>
              <a:rPr lang="en-US" dirty="0" smtClean="0"/>
              <a:t>Bottom line: much more testing!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1742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Pilot Accreditation Program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New approach being considered for protecting against entry/establishment of seed transmitted pathogens (STPs)</a:t>
            </a:r>
          </a:p>
          <a:p>
            <a:r>
              <a:rPr lang="en-US" dirty="0" smtClean="0"/>
              <a:t>The model STP will be CGMMV</a:t>
            </a:r>
          </a:p>
          <a:p>
            <a:r>
              <a:rPr lang="en-US" dirty="0" smtClean="0"/>
              <a:t>The recent detections of CGMMV in California have awakened a sleeping giant…..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5918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APHIS Seed Summit (July 15-17, 2014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Brought together 80 participants from USDA,  universities, and the seed industry/ASTA (17) to:</a:t>
            </a:r>
          </a:p>
          <a:p>
            <a:pPr lvl="1"/>
            <a:r>
              <a:rPr lang="en-US" dirty="0" smtClean="0"/>
              <a:t>Begin a dialogue to explore and identify new/improved approaches to address/mitigate phytosanitary risk associated with </a:t>
            </a:r>
            <a:r>
              <a:rPr lang="en-US" b="1" dirty="0" smtClean="0"/>
              <a:t>seed transmitted pathogens</a:t>
            </a:r>
          </a:p>
          <a:p>
            <a:pPr lvl="1"/>
            <a:r>
              <a:rPr lang="en-US" dirty="0" smtClean="0"/>
              <a:t>Identify/address seed trade/export issues of concern to the industry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5103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Summit Outcomes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Cross-functional working groups have been established for each topic area (Corn diseases, vegetable seed viruses/</a:t>
            </a:r>
            <a:r>
              <a:rPr lang="en-US" dirty="0" err="1" smtClean="0"/>
              <a:t>viroids</a:t>
            </a:r>
            <a:r>
              <a:rPr lang="en-US" dirty="0" smtClean="0"/>
              <a:t>, etc.)</a:t>
            </a:r>
          </a:p>
          <a:p>
            <a:pPr lvl="1"/>
            <a:r>
              <a:rPr lang="en-US" dirty="0" smtClean="0"/>
              <a:t>Approaches to reducing/managing phytosanitary risk will be a joint industry/APHIS effort!</a:t>
            </a:r>
          </a:p>
          <a:p>
            <a:pPr lvl="1"/>
            <a:r>
              <a:rPr lang="en-US" dirty="0" smtClean="0"/>
              <a:t>Approaches will be customized according to the specific issues associated with each topic</a:t>
            </a:r>
          </a:p>
          <a:p>
            <a:r>
              <a:rPr lang="en-US" b="1" dirty="0" smtClean="0"/>
              <a:t>APHIS is looking for voluntary industry actions that will significantly reduce the need to develop additional regulations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669818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Summit Outcomes, </a:t>
            </a:r>
            <a:r>
              <a:rPr lang="en-US" dirty="0" smtClean="0"/>
              <a:t>continued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754563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 smtClean="0"/>
              <a:t>A pilot project based on CGMMV is under construction</a:t>
            </a:r>
            <a:r>
              <a:rPr lang="en-US" dirty="0" smtClean="0"/>
              <a:t>:</a:t>
            </a:r>
          </a:p>
          <a:p>
            <a:pPr lvl="1"/>
            <a:r>
              <a:rPr lang="en-US" b="1" dirty="0" smtClean="0"/>
              <a:t>Voluntary </a:t>
            </a:r>
            <a:r>
              <a:rPr lang="en-US" dirty="0" smtClean="0"/>
              <a:t>accreditation program for seed companies (will include seed testing, traceability)</a:t>
            </a:r>
          </a:p>
          <a:p>
            <a:pPr lvl="2"/>
            <a:r>
              <a:rPr lang="en-US" dirty="0" smtClean="0"/>
              <a:t>Up to 10 companies to be in the pilot</a:t>
            </a:r>
          </a:p>
          <a:p>
            <a:pPr lvl="2"/>
            <a:r>
              <a:rPr lang="en-US" dirty="0" smtClean="0"/>
              <a:t>The accreditation will also serve as a brand for marketing</a:t>
            </a:r>
          </a:p>
          <a:p>
            <a:pPr lvl="1"/>
            <a:r>
              <a:rPr lang="en-US" dirty="0" smtClean="0"/>
              <a:t>Baseline monitoring of seed (to be implemented by USDA and States)</a:t>
            </a:r>
          </a:p>
          <a:p>
            <a:pPr lvl="1"/>
            <a:r>
              <a:rPr lang="en-US" dirty="0" smtClean="0"/>
              <a:t>Growers will be encouraged to only purchase seed tested for CGMMV</a:t>
            </a:r>
          </a:p>
          <a:p>
            <a:pPr lvl="1"/>
            <a:r>
              <a:rPr lang="en-US" dirty="0" smtClean="0"/>
              <a:t>CGMMV workshop planned for January 28, 2015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949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Accreditation Features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Quality management programs/procedures used by companies that reduce phytosanitary risk of introduction/establishment of CGMMV will be accredited/recognized by APHIS</a:t>
            </a:r>
          </a:p>
          <a:p>
            <a:pPr lvl="1"/>
            <a:r>
              <a:rPr lang="en-US" dirty="0" smtClean="0"/>
              <a:t>Proposed new accreditation category under NSHS</a:t>
            </a:r>
          </a:p>
          <a:p>
            <a:pPr lvl="1"/>
            <a:r>
              <a:rPr lang="en-US" dirty="0" smtClean="0"/>
              <a:t>Could be used as a brand for marketing purposes</a:t>
            </a:r>
          </a:p>
          <a:p>
            <a:pPr lvl="1"/>
            <a:r>
              <a:rPr lang="en-US" dirty="0" smtClean="0"/>
              <a:t>Apply to large companies that have control over all aspects of seed production as well as dealers/brokers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4963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Accreditation Features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Application process will be similar to other categories of NSHS accreditation </a:t>
            </a:r>
          </a:p>
          <a:p>
            <a:pPr lvl="1"/>
            <a:r>
              <a:rPr lang="en-US" dirty="0" smtClean="0"/>
              <a:t>Companies that are accredited under ISO, NAL, etc. will only have to submit their manuals with reference to those sections/chapters that apply to this program</a:t>
            </a:r>
          </a:p>
          <a:p>
            <a:pPr lvl="1"/>
            <a:r>
              <a:rPr lang="en-US" dirty="0" smtClean="0"/>
              <a:t>Other companies will have to develop a QM manual (with NSHS guidance/assistance)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8045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Accreditation Issues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/>
          <a:lstStyle/>
          <a:p>
            <a:r>
              <a:rPr lang="en-US" dirty="0" smtClean="0"/>
              <a:t>This accreditation will also cover seed import (until now , NSHS has been an accreditation system to support export certification)</a:t>
            </a:r>
          </a:p>
          <a:p>
            <a:r>
              <a:rPr lang="en-US" dirty="0" smtClean="0"/>
              <a:t>APHIS wants to find ways to recognize foreign lab test results</a:t>
            </a:r>
          </a:p>
          <a:p>
            <a:pPr lvl="1"/>
            <a:r>
              <a:rPr lang="en-US" dirty="0" smtClean="0"/>
              <a:t>NAKT, GEVES, etc. : ASTA has proposed that APHIS develop equivalency agreements with the EU  (as per ISPM 24)</a:t>
            </a:r>
          </a:p>
          <a:p>
            <a:pPr lvl="1"/>
            <a:r>
              <a:rPr lang="en-US" dirty="0" smtClean="0"/>
              <a:t>Company labs overseas to be addressed as well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8117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1295400"/>
          </a:xfrm>
        </p:spPr>
        <p:txBody>
          <a:bodyPr/>
          <a:lstStyle/>
          <a:p>
            <a:r>
              <a:rPr lang="en-US" dirty="0" smtClean="0"/>
              <a:t>Workshop Agenda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25683404"/>
              </p:ext>
            </p:extLst>
          </p:nvPr>
        </p:nvGraphicFramePr>
        <p:xfrm>
          <a:off x="2133601" y="990597"/>
          <a:ext cx="4952999" cy="531142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90122"/>
                <a:gridCol w="2491660"/>
                <a:gridCol w="961280"/>
                <a:gridCol w="909937"/>
              </a:tblGrid>
              <a:tr h="24647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 </a:t>
                      </a:r>
                      <a:endParaRPr lang="en-US" sz="7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132" marR="43132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Topic</a:t>
                      </a:r>
                      <a:endParaRPr lang="en-US" sz="7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132" marR="43132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Presenter</a:t>
                      </a:r>
                      <a:endParaRPr lang="en-US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132" marR="4313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Time</a:t>
                      </a:r>
                      <a:endParaRPr lang="en-US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132" marR="43132" marT="0" marB="0" anchor="ctr"/>
                </a:tc>
              </a:tr>
              <a:tr h="74168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I.</a:t>
                      </a:r>
                      <a:endParaRPr lang="en-US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132" marR="43132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Opening Remarks</a:t>
                      </a:r>
                      <a:endParaRPr lang="en-US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132" marR="43132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Ric Dunkle</a:t>
                      </a:r>
                      <a:endParaRPr lang="en-US" sz="70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William Thomas, APHIS</a:t>
                      </a:r>
                      <a:endParaRPr lang="en-US" sz="70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Robert Bailey, APHIS*</a:t>
                      </a:r>
                      <a:endParaRPr lang="en-US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132" marR="4313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8:30 a.m. </a:t>
                      </a:r>
                      <a:endParaRPr lang="en-US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132" marR="43132" marT="0" marB="0" anchor="ctr"/>
                </a:tc>
              </a:tr>
              <a:tr h="74168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II.</a:t>
                      </a:r>
                      <a:endParaRPr lang="en-US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132" marR="43132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Setting the stage: CGMMV in California; Challenges To, and Options for,  regulating seed</a:t>
                      </a:r>
                      <a:endParaRPr lang="en-US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132" marR="43132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Robert Bailey, APHIS*</a:t>
                      </a:r>
                      <a:endParaRPr lang="en-US" sz="70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Shailaja Rabindran,, APHIS</a:t>
                      </a:r>
                      <a:endParaRPr lang="en-US" sz="70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Nick Condos, CDFA*</a:t>
                      </a:r>
                      <a:endParaRPr lang="en-US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132" marR="4313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8:35 a.m. </a:t>
                      </a:r>
                      <a:endParaRPr lang="en-US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132" marR="43132" marT="0" marB="0" anchor="ctr"/>
                </a:tc>
              </a:tr>
              <a:tr h="29100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III</a:t>
                      </a:r>
                      <a:endParaRPr lang="en-US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132" marR="43132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Stakeholder Issues: Potential Impacts on Growers and Others in the Value Chain</a:t>
                      </a:r>
                      <a:endParaRPr lang="en-US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132" marR="43132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Bob Morrissey, NWA</a:t>
                      </a:r>
                      <a:endParaRPr lang="en-US" sz="70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132" marR="4313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9:00 a.m. </a:t>
                      </a:r>
                      <a:endParaRPr lang="en-US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132" marR="43132" marT="0" marB="0" anchor="ctr"/>
                </a:tc>
              </a:tr>
              <a:tr h="44123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III.</a:t>
                      </a:r>
                      <a:endParaRPr lang="en-US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132" marR="43132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Overview of ASTA Farm Bill Proposal “Development of a Pilot Biosecurity Framework for Importation of Seeds to Prevent Entry/Establishment of Seed Borne Diseases”</a:t>
                      </a:r>
                      <a:endParaRPr lang="en-US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132" marR="43132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Ric Dunkle</a:t>
                      </a:r>
                      <a:endParaRPr lang="en-US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132" marR="4313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9:30 a.m.</a:t>
                      </a:r>
                      <a:endParaRPr lang="en-US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132" marR="43132" marT="0" marB="0" anchor="ctr"/>
                </a:tc>
              </a:tr>
              <a:tr h="29100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IV.</a:t>
                      </a:r>
                      <a:endParaRPr lang="en-US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132" marR="43132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Seed Industry Quality Management Practices  that Reduce Risk of Seed Transmitted Pathogens</a:t>
                      </a:r>
                      <a:endParaRPr lang="en-US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132" marR="43132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Dr. Samantha Thomas</a:t>
                      </a:r>
                      <a:endParaRPr lang="en-US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132" marR="4313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10:00 a.m. </a:t>
                      </a:r>
                      <a:endParaRPr lang="en-US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132" marR="43132" marT="0" marB="0" anchor="ctr"/>
                </a:tc>
              </a:tr>
              <a:tr h="24647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V.</a:t>
                      </a:r>
                      <a:endParaRPr lang="en-US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132" marR="43132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Break</a:t>
                      </a:r>
                      <a:endParaRPr lang="en-US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132" marR="43132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132" marR="4313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10:30 a.m. </a:t>
                      </a:r>
                      <a:endParaRPr lang="en-US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132" marR="43132" marT="0" marB="0" anchor="ctr"/>
                </a:tc>
              </a:tr>
              <a:tr h="44123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VI.</a:t>
                      </a:r>
                      <a:endParaRPr lang="en-US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132" marR="43132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Elements of A Seed Monitoring Program</a:t>
                      </a:r>
                      <a:endParaRPr lang="en-US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132" marR="43132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Nick Condos, CDFA*</a:t>
                      </a:r>
                      <a:endParaRPr lang="en-US" sz="70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William Thomas</a:t>
                      </a:r>
                      <a:endParaRPr lang="en-US" sz="70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Robert Bailey*</a:t>
                      </a:r>
                      <a:endParaRPr lang="en-US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132" marR="4313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11:00 a.m.</a:t>
                      </a:r>
                      <a:endParaRPr lang="en-US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132" marR="43132" marT="0" marB="0" anchor="ctr"/>
                </a:tc>
              </a:tr>
              <a:tr h="44123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VII</a:t>
                      </a:r>
                      <a:endParaRPr lang="en-US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132" marR="43132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Elements of an Accreditation System: Report from APHIS/Industry Denver Meeting Nov 18-19, 2014</a:t>
                      </a:r>
                      <a:endParaRPr lang="en-US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132" marR="43132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William Thomas</a:t>
                      </a:r>
                      <a:endParaRPr lang="en-US" sz="70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Shailaja Rabindran</a:t>
                      </a:r>
                      <a:endParaRPr lang="en-US" sz="70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Alec Ormsby, APHIS</a:t>
                      </a:r>
                      <a:endParaRPr lang="en-US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132" marR="4313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11:30 a.m. </a:t>
                      </a:r>
                      <a:endParaRPr lang="en-US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132" marR="43132" marT="0" marB="0" anchor="ctr"/>
                </a:tc>
              </a:tr>
              <a:tr h="24647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VIII</a:t>
                      </a:r>
                      <a:endParaRPr lang="en-US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132" marR="43132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Lunch</a:t>
                      </a:r>
                      <a:endParaRPr lang="en-US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132" marR="43132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132" marR="4313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Noon </a:t>
                      </a:r>
                      <a:endParaRPr lang="en-US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132" marR="43132" marT="0" marB="0" anchor="ctr"/>
                </a:tc>
              </a:tr>
              <a:tr h="44123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IX</a:t>
                      </a:r>
                      <a:endParaRPr lang="en-US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132" marR="43132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Review of Accreditation Documents and Industry Comments</a:t>
                      </a:r>
                      <a:endParaRPr lang="en-US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132" marR="43132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Shailaja Rabindran</a:t>
                      </a:r>
                      <a:endParaRPr lang="en-US" sz="70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William Thomas</a:t>
                      </a:r>
                      <a:endParaRPr lang="en-US" sz="70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Ric Dunkle</a:t>
                      </a:r>
                      <a:endParaRPr lang="en-US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132" marR="4313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1:00 p.m. </a:t>
                      </a:r>
                      <a:endParaRPr lang="en-US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132" marR="43132" marT="0" marB="0" anchor="ctr"/>
                </a:tc>
              </a:tr>
              <a:tr h="74168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X.</a:t>
                      </a:r>
                      <a:endParaRPr lang="en-US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132" marR="43132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Setting Up the Pilot Program:</a:t>
                      </a:r>
                      <a:endParaRPr lang="en-US" sz="700">
                        <a:effectLst/>
                      </a:endParaRP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800">
                          <a:effectLst/>
                        </a:rPr>
                        <a:t>Accreditation component</a:t>
                      </a:r>
                      <a:endParaRPr lang="en-US" sz="700">
                        <a:effectLst/>
                      </a:endParaRP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800">
                          <a:effectLst/>
                        </a:rPr>
                        <a:t>Seed monitoring component</a:t>
                      </a:r>
                      <a:endParaRPr lang="en-US" sz="700">
                        <a:effectLst/>
                      </a:endParaRP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800">
                          <a:effectLst/>
                        </a:rPr>
                        <a:t>Evaluation component</a:t>
                      </a:r>
                      <a:endParaRPr lang="en-US" sz="70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 </a:t>
                      </a:r>
                      <a:endParaRPr lang="en-US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132" marR="43132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</a:rPr>
                        <a:t>Breakout sessions</a:t>
                      </a:r>
                      <a:endParaRPr lang="en-US" sz="7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132" marR="4313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1:30 p.m. </a:t>
                      </a:r>
                      <a:endParaRPr lang="en-US" sz="7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132" marR="43132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63429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Workshop Agenda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1137285" y="2262981"/>
          <a:ext cx="6869430" cy="32004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95935"/>
                <a:gridCol w="3961765"/>
                <a:gridCol w="1528445"/>
                <a:gridCol w="883285"/>
              </a:tblGrid>
              <a:tr h="36576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X.</a:t>
                      </a:r>
                      <a:endParaRPr lang="en-US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Setting Up the Pilot Program:</a:t>
                      </a:r>
                      <a:endParaRPr lang="en-US" sz="1100">
                        <a:effectLst/>
                      </a:endParaRP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200">
                          <a:effectLst/>
                        </a:rPr>
                        <a:t>Accreditation component</a:t>
                      </a:r>
                      <a:endParaRPr lang="en-US" sz="1100">
                        <a:effectLst/>
                      </a:endParaRP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200">
                          <a:effectLst/>
                        </a:rPr>
                        <a:t>Seed monitoring component</a:t>
                      </a:r>
                      <a:endParaRPr lang="en-US" sz="1100">
                        <a:effectLst/>
                      </a:endParaRP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200">
                          <a:effectLst/>
                        </a:rPr>
                        <a:t>Evaluation component</a:t>
                      </a:r>
                      <a:endParaRPr lang="en-US" sz="110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Breakout sessions</a:t>
                      </a:r>
                      <a:endParaRPr lang="en-US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1:30 p.m. </a:t>
                      </a:r>
                      <a:endParaRPr lang="en-US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6576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IX.</a:t>
                      </a:r>
                      <a:endParaRPr lang="en-US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Reports from Breakout Sessions</a:t>
                      </a:r>
                      <a:endParaRPr lang="en-US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2:30 p.m. </a:t>
                      </a:r>
                      <a:endParaRPr lang="en-US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6576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XI</a:t>
                      </a:r>
                      <a:endParaRPr lang="en-US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Break</a:t>
                      </a:r>
                      <a:endParaRPr lang="en-US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3:15 p.m. </a:t>
                      </a:r>
                      <a:endParaRPr lang="en-US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6576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XII</a:t>
                      </a:r>
                      <a:endParaRPr lang="en-US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Q/A session</a:t>
                      </a:r>
                      <a:endParaRPr lang="en-US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Workshop Participants</a:t>
                      </a:r>
                      <a:endParaRPr lang="en-US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3:30 p.m. </a:t>
                      </a:r>
                      <a:endParaRPr lang="en-US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6576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XI.</a:t>
                      </a:r>
                      <a:endParaRPr lang="en-US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Summary, Next Steps</a:t>
                      </a:r>
                      <a:endParaRPr lang="en-US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Ric Dunkle</a:t>
                      </a:r>
                      <a:endParaRPr lang="en-US" sz="110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William Thomas</a:t>
                      </a:r>
                      <a:endParaRPr lang="en-US" sz="110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Nick Condos*</a:t>
                      </a:r>
                      <a:endParaRPr lang="en-US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4:00 p.m.  </a:t>
                      </a:r>
                      <a:endParaRPr lang="en-US" sz="110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6576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XII</a:t>
                      </a:r>
                      <a:endParaRPr lang="en-US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Adjourn</a:t>
                      </a:r>
                      <a:endParaRPr lang="en-US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4:30 p.m. </a:t>
                      </a:r>
                      <a:endParaRPr lang="en-US" sz="11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1136650" y="226218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7618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Australia Virus/Viroid Testing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Australia continues to forge ahead with developing its own testing methods for viruses/</a:t>
            </a:r>
            <a:r>
              <a:rPr lang="en-US" dirty="0" err="1" smtClean="0"/>
              <a:t>viroids</a:t>
            </a:r>
            <a:r>
              <a:rPr lang="en-US" dirty="0" smtClean="0"/>
              <a:t> and imposing them in its phytosanitary import regulations</a:t>
            </a:r>
          </a:p>
          <a:p>
            <a:r>
              <a:rPr lang="en-US" dirty="0" smtClean="0"/>
              <a:t>ISF, through ISHI-Veg has been working hard to develop more practical testing methods for viruses/</a:t>
            </a:r>
            <a:r>
              <a:rPr lang="en-US" dirty="0" err="1" smtClean="0"/>
              <a:t>viroids</a:t>
            </a:r>
            <a:r>
              <a:rPr lang="en-US" dirty="0" smtClean="0"/>
              <a:t> (CGMMV, </a:t>
            </a:r>
            <a:r>
              <a:rPr lang="en-US" dirty="0" err="1" smtClean="0"/>
              <a:t>PSTVd</a:t>
            </a:r>
            <a:r>
              <a:rPr lang="en-US" dirty="0" smtClean="0"/>
              <a:t>) based on smaller sample sizes</a:t>
            </a:r>
          </a:p>
          <a:p>
            <a:r>
              <a:rPr lang="en-US" dirty="0" smtClean="0"/>
              <a:t>So far, these have had little impact on Australia’s testing requirements</a:t>
            </a:r>
          </a:p>
          <a:p>
            <a:r>
              <a:rPr lang="en-US" dirty="0" smtClean="0"/>
              <a:t>APHIS/Australia technical bilateral (December 10-11, 2014) yielded little progress</a:t>
            </a:r>
          </a:p>
          <a:p>
            <a:r>
              <a:rPr lang="en-US" dirty="0" smtClean="0"/>
              <a:t>CGMMV in Australia: too little, too late?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1942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0074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ASTA Food Safety Pathogen WG (FSPWG)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ASTA holds 2 WG meetings per year and reviews/updates its “Statement on Field and Greenhouse Planted Seeds and Human Pathogens”</a:t>
            </a:r>
          </a:p>
          <a:p>
            <a:r>
              <a:rPr lang="en-US" dirty="0" smtClean="0"/>
              <a:t>Statement has had minimal revision since its creation in 2008.</a:t>
            </a:r>
          </a:p>
          <a:p>
            <a:r>
              <a:rPr lang="en-US" dirty="0" smtClean="0"/>
              <a:t>Some purchasers still either require seed testing or a statement from the seed supplier regarding the safety of the seed relative to human pathogens</a:t>
            </a:r>
          </a:p>
          <a:p>
            <a:pPr lvl="1"/>
            <a:r>
              <a:rPr lang="en-US" dirty="0" smtClean="0"/>
              <a:t>ASTA model letter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6683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292690"/>
            <a:ext cx="6934199" cy="6140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69469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798" y="990600"/>
            <a:ext cx="7867440" cy="434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09856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FSPWG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ASTA requested the United Fresh Producers Association (United Fresh) to review and endorse its statement</a:t>
            </a:r>
          </a:p>
          <a:p>
            <a:pPr lvl="1"/>
            <a:r>
              <a:rPr lang="en-US" dirty="0" smtClean="0"/>
              <a:t>UF’s original response: the statement is too defensive and needs to  better characterize the risk of seed (minimal, but not absolute zero)</a:t>
            </a:r>
          </a:p>
          <a:p>
            <a:pPr lvl="1"/>
            <a:r>
              <a:rPr lang="en-US" dirty="0" smtClean="0"/>
              <a:t>Point out that seed (other than that used for sprout production) is not in FSMA regulations</a:t>
            </a:r>
          </a:p>
          <a:p>
            <a:pPr lvl="1"/>
            <a:r>
              <a:rPr lang="en-US" dirty="0" smtClean="0"/>
              <a:t>Point out that seed is not included in UF’s guidelines</a:t>
            </a:r>
          </a:p>
        </p:txBody>
      </p:sp>
    </p:spTree>
    <p:extLst>
      <p:ext uri="{BB962C8B-B14F-4D97-AF65-F5344CB8AC3E}">
        <p14:creationId xmlns:p14="http://schemas.microsoft.com/office/powerpoint/2010/main" val="554628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FSPWG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Main focus of January 26 meeting: develop a revised statement that addresses and incorporates these concerns</a:t>
            </a:r>
          </a:p>
          <a:p>
            <a:r>
              <a:rPr lang="en-US" dirty="0" smtClean="0"/>
              <a:t>Feel free to attend (Monday, January 26, 4:30-5:50 PM)!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5601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STA Powerpoint 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ASTA Powerpoint Template</Template>
  <TotalTime>199</TotalTime>
  <Words>1656</Words>
  <Application>Microsoft Office PowerPoint</Application>
  <PresentationFormat>On-screen Show (4:3)</PresentationFormat>
  <Paragraphs>223</Paragraphs>
  <Slides>27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ASTA Powerpoint Template</vt:lpstr>
      <vt:lpstr>Phytosanitary Issues </vt:lpstr>
      <vt:lpstr>Brazil Normative 36  (Now Ordinance 380)</vt:lpstr>
      <vt:lpstr>Brazil Normative 36</vt:lpstr>
      <vt:lpstr>Brazil Normative 36</vt:lpstr>
      <vt:lpstr>Brazil Ordinance 59 (Seed For Research and Testing)</vt:lpstr>
      <vt:lpstr>Brazil Ordinance 59</vt:lpstr>
      <vt:lpstr>Brazil Ordinance 59</vt:lpstr>
      <vt:lpstr>New Chile Regulation</vt:lpstr>
      <vt:lpstr>New Chile Regulation</vt:lpstr>
      <vt:lpstr>New Chile Regulation</vt:lpstr>
      <vt:lpstr>New Chile Regulation</vt:lpstr>
      <vt:lpstr>Pilot Accreditation Program</vt:lpstr>
      <vt:lpstr>APHIS Seed Summit (July 15-17, 2014)</vt:lpstr>
      <vt:lpstr>Summit Outcomes</vt:lpstr>
      <vt:lpstr>Summit Outcomes, continued</vt:lpstr>
      <vt:lpstr>Accreditation Features</vt:lpstr>
      <vt:lpstr>Accreditation Features</vt:lpstr>
      <vt:lpstr>Accreditation Issues</vt:lpstr>
      <vt:lpstr>Workshop Agenda</vt:lpstr>
      <vt:lpstr>Workshop Agenda</vt:lpstr>
      <vt:lpstr>Australia Virus/Viroid Testing</vt:lpstr>
      <vt:lpstr>PowerPoint Presentation</vt:lpstr>
      <vt:lpstr>ASTA Food Safety Pathogen WG (FSPWG)</vt:lpstr>
      <vt:lpstr>PowerPoint Presentation</vt:lpstr>
      <vt:lpstr>PowerPoint Presentation</vt:lpstr>
      <vt:lpstr>FSPWG</vt:lpstr>
      <vt:lpstr>FSPWG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Phytosanitary Issues</dc:title>
  <dc:creator>Ric Dunkle</dc:creator>
  <cp:lastModifiedBy>Ric Dunkle</cp:lastModifiedBy>
  <cp:revision>16</cp:revision>
  <dcterms:created xsi:type="dcterms:W3CDTF">2015-01-22T13:41:00Z</dcterms:created>
  <dcterms:modified xsi:type="dcterms:W3CDTF">2015-01-22T17:49:33Z</dcterms:modified>
</cp:coreProperties>
</file>